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9" r:id="rId2"/>
    <p:sldId id="280" r:id="rId3"/>
    <p:sldId id="257" r:id="rId4"/>
    <p:sldId id="267" r:id="rId5"/>
    <p:sldId id="268" r:id="rId6"/>
    <p:sldId id="269" r:id="rId7"/>
    <p:sldId id="270" r:id="rId8"/>
    <p:sldId id="271" r:id="rId9"/>
    <p:sldId id="273" r:id="rId10"/>
    <p:sldId id="274" r:id="rId11"/>
    <p:sldId id="275" r:id="rId12"/>
    <p:sldId id="276" r:id="rId13"/>
    <p:sldId id="277" r:id="rId14"/>
    <p:sldId id="278" r:id="rId15"/>
    <p:sldId id="258" r:id="rId16"/>
    <p:sldId id="263" r:id="rId17"/>
    <p:sldId id="26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5B4B9-62B6-45ED-AF4E-3E2EC79998C7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7AA11-C44A-4AE7-A5C6-220B437D7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7AA11-C44A-4AE7-A5C6-220B437D709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7AA11-C44A-4AE7-A5C6-220B437D709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7AA11-C44A-4AE7-A5C6-220B437D709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7AA11-C44A-4AE7-A5C6-220B437D709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7AA11-C44A-4AE7-A5C6-220B437D709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7AA11-C44A-4AE7-A5C6-220B437D709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7AA11-C44A-4AE7-A5C6-220B437D709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A1D4-4E9A-4CF2-AC97-7D80245C260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0A963E-89F1-46A5-8FFD-DBFD6782B6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A1D4-4E9A-4CF2-AC97-7D80245C260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963E-89F1-46A5-8FFD-DBFD6782B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00A963E-89F1-46A5-8FFD-DBFD6782B6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A1D4-4E9A-4CF2-AC97-7D80245C260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A1D4-4E9A-4CF2-AC97-7D80245C260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00A963E-89F1-46A5-8FFD-DBFD6782B6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A1D4-4E9A-4CF2-AC97-7D80245C260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0A963E-89F1-46A5-8FFD-DBFD6782B6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A79A1D4-4E9A-4CF2-AC97-7D80245C260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963E-89F1-46A5-8FFD-DBFD6782B6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A1D4-4E9A-4CF2-AC97-7D80245C260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00A963E-89F1-46A5-8FFD-DBFD6782B6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A1D4-4E9A-4CF2-AC97-7D80245C260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00A963E-89F1-46A5-8FFD-DBFD6782B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A1D4-4E9A-4CF2-AC97-7D80245C260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0A963E-89F1-46A5-8FFD-DBFD6782B6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0A963E-89F1-46A5-8FFD-DBFD6782B6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A1D4-4E9A-4CF2-AC97-7D80245C260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00A963E-89F1-46A5-8FFD-DBFD6782B6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A79A1D4-4E9A-4CF2-AC97-7D80245C260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A79A1D4-4E9A-4CF2-AC97-7D80245C2609}" type="datetimeFigureOut">
              <a:rPr lang="ru-RU" smtClean="0"/>
              <a:pPr/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00A963E-89F1-46A5-8FFD-DBFD6782B6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967054"/>
          </a:xfrm>
        </p:spPr>
        <p:txBody>
          <a:bodyPr>
            <a:normAutofit/>
          </a:bodyPr>
          <a:lstStyle/>
          <a:p>
            <a:pPr algn="l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РУССКИЙ ЯЗЫК КАК ИНОСТРАННЫЙ</a:t>
            </a: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 КУРС</a:t>
            </a:r>
          </a:p>
          <a:p>
            <a:pPr algn="l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СОСТАВИТЕЛЬ: Сивакова Наталья 				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александровна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ДОЦЕНТ КАФЕДРЫ 				ДОВУЗОВСКОЙ ПОДГОТОВКИ</a:t>
            </a:r>
          </a:p>
          <a:p>
            <a:pPr algn="l"/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</a:rPr>
              <a:t>		И ПРОФОРИЕНТАЦИИ, К.Ф.Н.	 </a:t>
            </a:r>
            <a:endParaRPr lang="ru-RU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МНОЖЕСТВЕННОЕ ЧИСЛО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СУЩЕСТВИТЕЛЬНЫХ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ОСОБЕННОСТИ В ОБРАЗОВАНИИ МНОЖЕСТВЕННОГО  ЧИСЛА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572000"/>
          </a:xfrm>
        </p:spPr>
        <p:txBody>
          <a:bodyPr/>
          <a:lstStyle/>
          <a:p>
            <a:pPr algn="just">
              <a:buFont typeface="Wingdings"/>
              <a:buChar char="l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Одушевленные существительные мужского рода, которые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имеют  окончания  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43042" y="2500306"/>
          <a:ext cx="6096000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3095604"/>
              </a:tblGrid>
              <a:tr h="301283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Единственное число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Множественное число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0485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доктор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мастер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профессор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доктор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мастер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профессор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учител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ОСОБЕННОСТИ В ОБРАЗОВАНИИ МНОЖЕСТВЕННОГО  ЧИСЛА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572000"/>
          </a:xfrm>
        </p:spPr>
        <p:txBody>
          <a:bodyPr/>
          <a:lstStyle/>
          <a:p>
            <a:pPr algn="just">
              <a:buFont typeface="Wingdings"/>
              <a:buChar char="l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Существительные мужского и среднего рода, которые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имеют изменения в основе и окончании:</a:t>
            </a:r>
          </a:p>
          <a:p>
            <a:pPr algn="just">
              <a:buFont typeface="Wingdings"/>
              <a:buChar char="l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существительные мужского рода 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анин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янин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во множественном числе имеют окончания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ане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 -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яне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/>
              <a:buChar char="l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43042" y="3214686"/>
          <a:ext cx="6096000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01283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Единственное число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Множественное число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0485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гражданин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христианин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мусульманин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гомельчанин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гражд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ане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христи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ане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мусульм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ане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гомельч</a:t>
                      </a:r>
                      <a:r>
                        <a:rPr lang="ru-RU" sz="1800" b="1" dirty="0" err="1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ане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ОСОБЕННОСТИ В ОБРАЗОВАНИИ МНОЖЕСТВЕННОГО  ЧИСЛА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572000"/>
          </a:xfrm>
        </p:spPr>
        <p:txBody>
          <a:bodyPr/>
          <a:lstStyle/>
          <a:p>
            <a:pPr algn="just">
              <a:buFont typeface="Wingdings"/>
              <a:buChar char="l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Существительные мужского и среднего рода, которые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имеют изменения в основе и окончании:</a:t>
            </a:r>
          </a:p>
          <a:p>
            <a:pPr algn="just">
              <a:buFont typeface="Wingdings"/>
              <a:buChar char="l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существительные мужского рода 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ец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 множественном числе имеют окончания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цы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/>
              <a:buChar char="l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43042" y="3214686"/>
          <a:ext cx="6096000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01283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Единственное число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Множественное число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0485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молодец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борец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африканец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американец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молод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цы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бор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цы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африкан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цы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американ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цы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ОСОБЕННОСТИ В ОБРАЗОВАНИИ МНОЖЕСТВЕННОГО  ЧИСЛА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572000"/>
          </a:xfrm>
        </p:spPr>
        <p:txBody>
          <a:bodyPr/>
          <a:lstStyle/>
          <a:p>
            <a:pPr algn="just">
              <a:buFont typeface="Wingdings"/>
              <a:buChar char="l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Существительные мужского и среднего рода, которые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имеют изменения в основе и окончании:</a:t>
            </a:r>
          </a:p>
          <a:p>
            <a:pPr algn="just">
              <a:buFont typeface="Wingdings"/>
              <a:buChar char="l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существительные мужского и среднего рода, которые имеют особые окончания во множественном числе: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/>
              <a:buChar char="l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43042" y="3071810"/>
          <a:ext cx="6096000" cy="2695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3024166"/>
              </a:tblGrid>
              <a:tr h="301283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Единственное число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Множественное число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0485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брат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друг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сын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дерево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стул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крыло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перо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лист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цвет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брат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ья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друз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ья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сынов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ья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дерев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ья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стул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ья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крыл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ья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ья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лист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ья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(лист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цвет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(цвет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ОСОБЕННОСТИ В ОБРАЗОВАНИИ МНОЖЕСТВЕННОГО  ЧИСЛА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572000"/>
          </a:xfrm>
        </p:spPr>
        <p:txBody>
          <a:bodyPr/>
          <a:lstStyle/>
          <a:p>
            <a:pPr algn="just">
              <a:buFont typeface="Wingdings"/>
              <a:buChar char="l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Существительные мужского и среднего рода, которые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имеют изменения в основе и окончании:</a:t>
            </a:r>
          </a:p>
          <a:p>
            <a:pPr algn="just">
              <a:buFont typeface="Wingdings"/>
              <a:buChar char="l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существительные среднего рода 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–мя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имеют окончания –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ена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/>
              <a:buChar char="l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43042" y="3071810"/>
          <a:ext cx="6096000" cy="2234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3024166"/>
              </a:tblGrid>
              <a:tr h="275461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Единственное число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Множественное число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9117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время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семя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знамя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племя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ена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ена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сем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ена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знам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ёна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плем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ена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ИСКЛЮЧЕНИЯ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000241"/>
          <a:ext cx="6096000" cy="1558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93884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Единственное число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Множественное число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3437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господин     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хозяин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господа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хозяева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4000504"/>
          <a:ext cx="6096000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69041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Единственное число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Множественное число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1157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человек         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ребёнок        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люди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7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ЗАДАНИЕ 1. Образуйте формы множественного числа</a:t>
            </a:r>
            <a:r>
              <a:rPr lang="en-US" sz="27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en-US" sz="27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714488"/>
          <a:ext cx="8504238" cy="357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571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Модель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Журн</a:t>
                      </a:r>
                      <a:r>
                        <a:rPr lang="en-US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á</a:t>
                      </a:r>
                      <a:r>
                        <a:rPr lang="ru-RU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en-US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ru-RU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журн</a:t>
                      </a:r>
                      <a:r>
                        <a:rPr lang="en-US" sz="20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á</a:t>
                      </a:r>
                      <a:r>
                        <a:rPr lang="ru-RU" sz="20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ru-RU" sz="20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7158" y="2428868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Мастер, дерево, сын, квартира</a:t>
            </a:r>
            <a:r>
              <a:rPr lang="ru-RU" dirty="0"/>
              <a:t>, </a:t>
            </a:r>
            <a:r>
              <a:rPr lang="ru-RU" dirty="0" smtClean="0"/>
              <a:t>общежитие, комната, партнёр, цвет, время, человек, музей, карандаш, крыло, голос, инженер, гражданин, конец, плечо.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00166" y="3429000"/>
          <a:ext cx="6096000" cy="2428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910835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Мужской род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1590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Женский род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18058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шкаф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– шкаф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сад – сад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    </a:t>
                      </a:r>
                    </a:p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мост – мост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стран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á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стрáн</a:t>
                      </a:r>
                      <a:r>
                        <a:rPr lang="ru-RU" sz="1800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     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стен</a:t>
                      </a:r>
                      <a:r>
                        <a:rPr lang="ru-RU" sz="1800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á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стéн</a:t>
                      </a:r>
                      <a:r>
                        <a:rPr lang="ru-RU" sz="1800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сестр</a:t>
                      </a:r>
                      <a:r>
                        <a:rPr lang="ru-RU" sz="1800" dirty="0" err="1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á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– сёстр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              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ТАБЛИЦА ОКОНЧАНИЙ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857364"/>
          <a:ext cx="8715438" cy="3909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60"/>
                <a:gridCol w="2178859"/>
                <a:gridCol w="1928827"/>
                <a:gridCol w="2428892"/>
              </a:tblGrid>
              <a:tr h="288136">
                <a:tc>
                  <a:txBody>
                    <a:bodyPr/>
                    <a:lstStyle/>
                    <a:p>
                      <a:pPr marR="21590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Единственное число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Множественное число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Окончания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0427">
                <a:tc>
                  <a:txBody>
                    <a:bodyPr/>
                    <a:lstStyle/>
                    <a:p>
                      <a:pPr marR="21590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1590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Мужской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журнáл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товáрищ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музéй</a:t>
                      </a:r>
                    </a:p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словáрь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журнáл</a:t>
                      </a:r>
                      <a:r>
                        <a:rPr lang="ru-RU" sz="16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товáрищ</a:t>
                      </a:r>
                      <a:r>
                        <a:rPr lang="ru-RU" sz="16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музé</a:t>
                      </a:r>
                      <a:r>
                        <a:rPr lang="ru-RU" sz="16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словар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(после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к, г, </a:t>
                      </a:r>
                      <a:r>
                        <a:rPr lang="ru-RU" sz="16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ж, ш, </a:t>
                      </a:r>
                      <a:r>
                        <a:rPr lang="ru-RU" sz="16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ч)</a:t>
                      </a:r>
                    </a:p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→ и</a:t>
                      </a:r>
                    </a:p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→ и</a:t>
                      </a:r>
                    </a:p>
                  </a:txBody>
                  <a:tcPr marL="68580" marR="68580" marT="0" marB="0"/>
                </a:tc>
              </a:tr>
              <a:tr h="1143008">
                <a:tc>
                  <a:txBody>
                    <a:bodyPr/>
                    <a:lstStyle/>
                    <a:p>
                      <a:pPr marR="21590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1590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Женский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газéта</a:t>
                      </a:r>
                    </a:p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аудитóрия</a:t>
                      </a:r>
                    </a:p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книга</a:t>
                      </a:r>
                    </a:p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тетрáдь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газéт</a:t>
                      </a:r>
                      <a:r>
                        <a:rPr lang="ru-RU" sz="16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аудитóри</a:t>
                      </a:r>
                      <a:r>
                        <a:rPr lang="ru-RU" sz="16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книг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тетрáд</a:t>
                      </a:r>
                      <a:r>
                        <a:rPr lang="ru-RU" sz="16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ия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→ </a:t>
                      </a:r>
                      <a:r>
                        <a:rPr lang="ru-RU" sz="16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ии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после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к, г, </a:t>
                      </a:r>
                      <a:r>
                        <a:rPr lang="ru-RU" sz="16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ж, ш, </a:t>
                      </a:r>
                      <a:r>
                        <a:rPr lang="ru-RU" sz="16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ч)</a:t>
                      </a:r>
                    </a:p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→ и</a:t>
                      </a:r>
                    </a:p>
                  </a:txBody>
                  <a:tcPr marL="68580" marR="68580" marT="0" marB="0"/>
                </a:tc>
              </a:tr>
              <a:tr h="1071571">
                <a:tc>
                  <a:txBody>
                    <a:bodyPr/>
                    <a:lstStyle/>
                    <a:p>
                      <a:pPr marR="21590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21590"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окнó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мóре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здáние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óкн</a:t>
                      </a:r>
                      <a:r>
                        <a:rPr lang="ru-RU" sz="16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мор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здáни</a:t>
                      </a:r>
                      <a:r>
                        <a:rPr lang="ru-RU" sz="16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→ а</a:t>
                      </a:r>
                    </a:p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→ я</a:t>
                      </a:r>
                    </a:p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ие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→ </a:t>
                      </a:r>
                      <a:r>
                        <a:rPr lang="ru-RU" sz="16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ия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429264"/>
            <a:ext cx="90011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967054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1.МНОЖЕСТВЕННОЕ ЧИСЛО СУЩЕСТВИТЕЛЬНЫХ МУЖСКОГО И ЖЕНСКОГО РОДА</a:t>
            </a:r>
          </a:p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2. Множественное число существительных среднего рода</a:t>
            </a:r>
          </a:p>
          <a:p>
            <a:pPr algn="l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3.Особенности в образовании форм множественного числа</a:t>
            </a:r>
          </a:p>
          <a:p>
            <a:pPr algn="l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4. исключения</a:t>
            </a:r>
          </a:p>
          <a:p>
            <a:pPr algn="l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МНОЖЕСТВЕННОЕ ЧИСЛО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СУЩЕСТВИТЕЛЬНЫХ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ЧИСЛО ИМЕН СУЩЕСТВИТЕЛЬНЫХ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572000"/>
          </a:xfrm>
        </p:spPr>
        <p:txBody>
          <a:bodyPr/>
          <a:lstStyle/>
          <a:p>
            <a:pPr algn="just">
              <a:buFont typeface="Wingdings"/>
              <a:buChar char="l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Существительные мужского и женского рода имеют во множественном числе окончания –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–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just">
              <a:buFont typeface="Wingdings"/>
              <a:buChar char="l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Окончание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имеют существительные: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МУЖСКОГО РОДА и ЖЕНСКОГО РОДА 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твёрдый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согласный (кроме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Ж, Ч, 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3357563"/>
          <a:ext cx="6096000" cy="2876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81740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Мужской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род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Женский род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2771">
                <a:tc>
                  <a:txBody>
                    <a:bodyPr/>
                    <a:lstStyle/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университет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университет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студент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студент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президент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президент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магазин –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магазин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староста – старост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мужчина – мужчин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глава (правительства) – 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глав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(правительства)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НО:</a:t>
                      </a: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сосед - соседи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страна – стран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женщина – женщин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комната - комнат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ЧИСЛО ИМЕН СУЩЕСТВИТЕЛЬНЫХ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572000"/>
          </a:xfrm>
        </p:spPr>
        <p:txBody>
          <a:bodyPr/>
          <a:lstStyle/>
          <a:p>
            <a:pPr algn="just">
              <a:buFont typeface="Wingdings"/>
              <a:buChar char="l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Окончание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имеют существительные: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МУЖСКОГО РОДА на –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2) МУЖСКОГО и ЖЕНСКОГО РОДА на –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857497"/>
          <a:ext cx="6096000" cy="2786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66625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Мужской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род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Женский род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19456">
                <a:tc>
                  <a:txBody>
                    <a:bodyPr/>
                    <a:lstStyle/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музей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музе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трамвай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трамва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герой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геро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дядя –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дяд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судья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судь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деревня – деревн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статья – стать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песня - песн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  </a:t>
                      </a: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лекция – лекци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аудитория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– аудитори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ЧИСЛО ИМЕН СУЩЕСТВИТЕЛЬНЫХ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572000"/>
          </a:xfrm>
        </p:spPr>
        <p:txBody>
          <a:bodyPr/>
          <a:lstStyle/>
          <a:p>
            <a:pPr algn="just">
              <a:buFont typeface="Wingdings"/>
              <a:buChar char="l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Окончание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имеют существительные: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3) МУЖСКОГО и ЖЕНСКОГО РОДА на –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857497"/>
          <a:ext cx="6096000" cy="2786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66625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Мужской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род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Женский род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19456">
                <a:tc>
                  <a:txBody>
                    <a:bodyPr/>
                    <a:lstStyle/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календарь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календар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водитель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водител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писатель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писател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новость – новост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тетрадь – тетрад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жизнь - жизн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  </a:t>
                      </a: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НО: мать - матер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дочь - дочер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ЧИСЛО ИМЕН СУЩЕСТВИТЕЛЬНЫХ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/>
              <a:buChar char="l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Окончание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имеют существительные: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МУЖСКОГО и ЖЕНСКОГО РОДА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     с основой на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-Г, -К, -Х, -Ж, -Ш, -Ч, -Щ: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857497"/>
          <a:ext cx="6096000" cy="3222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55626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Мужской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род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Женский род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30455">
                <a:tc>
                  <a:txBody>
                    <a:bodyPr/>
                    <a:lstStyle/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враг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враг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учебник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учебник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врач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врач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этаж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этаж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Суффикс  -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ОК: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звонок – звонк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рынок - рынк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книга – книг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студентка – студентк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тысяча - тысяч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  </a:t>
                      </a: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ночь -  ноч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ЧИСЛО ИМЕН СУЩЕСТВИТЕЛЬНЫХ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572000"/>
          </a:xfrm>
        </p:spPr>
        <p:txBody>
          <a:bodyPr/>
          <a:lstStyle/>
          <a:p>
            <a:pPr algn="just">
              <a:buFont typeface="Wingdings"/>
              <a:buChar char="l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Существительные среднего рода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имеют во множественном числе окончания  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Окончание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имеют существительные СРЕДНЕГО РОДА с основой 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твердый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согласный: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3071810"/>
          <a:ext cx="6096000" cy="2825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30731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Единственное число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Множественное число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1037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слово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государство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НО: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ухо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плечо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колено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яблоко</a:t>
                      </a: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слов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числ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государств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   </a:t>
                      </a:r>
                    </a:p>
                    <a:p>
                      <a:pPr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уши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плечи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колени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яблоки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ЧИСЛО ИМЕН СУЩЕСТВИТЕЛЬНЫХ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572000"/>
          </a:xfrm>
        </p:spPr>
        <p:txBody>
          <a:bodyPr/>
          <a:lstStyle/>
          <a:p>
            <a:pPr algn="just">
              <a:buFont typeface="Wingdings"/>
              <a:buChar char="l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Существительные среднего рода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имеют во множественном числе окончания  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Окончание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имеют существительные СРЕДНЕГО РОДА с основой 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мягкий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согласный: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3071810"/>
          <a:ext cx="6096000" cy="257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30731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Единственное число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Множественное число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1037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море 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здание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общежитие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событие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мор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пол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здани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общежити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событи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ОСОБЕННОСТИ В ОБРАЗОВАНИИ МНОЖЕСТВЕННОГО  ЧИСЛА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715436" cy="4572000"/>
          </a:xfrm>
        </p:spPr>
        <p:txBody>
          <a:bodyPr/>
          <a:lstStyle/>
          <a:p>
            <a:pPr algn="just">
              <a:buFont typeface="Wingdings"/>
              <a:buChar char="l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Существительные мужского рода, которые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имеют  окончания  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071679"/>
          <a:ext cx="6096000" cy="4160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35187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Единственное число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Множественное число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79588"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век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глаз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дом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край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лес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снег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адрес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берег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голос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номер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остров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поезд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паспорт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век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глаз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дом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лес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снег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адрес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берег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голос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номер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остров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поезд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паспорт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56047F3-B0D4-4616-B035-B0238B81572D}"/>
</file>

<file path=customXml/itemProps2.xml><?xml version="1.0" encoding="utf-8"?>
<ds:datastoreItem xmlns:ds="http://schemas.openxmlformats.org/officeDocument/2006/customXml" ds:itemID="{FC177D8B-9D77-4C40-AB8E-BDA310A50FFE}"/>
</file>

<file path=customXml/itemProps3.xml><?xml version="1.0" encoding="utf-8"?>
<ds:datastoreItem xmlns:ds="http://schemas.openxmlformats.org/officeDocument/2006/customXml" ds:itemID="{514FAE9B-C9E0-470B-8026-63C0AD3A898D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558</TotalTime>
  <Words>934</Words>
  <Application>Microsoft Office PowerPoint</Application>
  <PresentationFormat>Экран (4:3)</PresentationFormat>
  <Paragraphs>358</Paragraphs>
  <Slides>17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МНОЖЕСТВЕННОЕ ЧИСЛО  СУЩЕСТВИТЕЛЬНЫХ</vt:lpstr>
      <vt:lpstr>МНОЖЕСТВЕННОЕ ЧИСЛО  СУЩЕСТВИТЕЛЬНЫХ</vt:lpstr>
      <vt:lpstr>ЧИСЛО ИМЕН СУЩЕСТВИТЕЛЬНЫХ</vt:lpstr>
      <vt:lpstr>ЧИСЛО ИМЕН СУЩЕСТВИТЕЛЬНЫХ</vt:lpstr>
      <vt:lpstr>ЧИСЛО ИМЕН СУЩЕСТВИТЕЛЬНЫХ</vt:lpstr>
      <vt:lpstr>ЧИСЛО ИМЕН СУЩЕСТВИТЕЛЬНЫХ</vt:lpstr>
      <vt:lpstr>ЧИСЛО ИМЕН СУЩЕСТВИТЕЛЬНЫХ</vt:lpstr>
      <vt:lpstr>ЧИСЛО ИМЕН СУЩЕСТВИТЕЛЬНЫХ</vt:lpstr>
      <vt:lpstr>ОСОБЕННОСТИ В ОБРАЗОВАНИИ МНОЖЕСТВЕННОГО  ЧИСЛА</vt:lpstr>
      <vt:lpstr>ОСОБЕННОСТИ В ОБРАЗОВАНИИ МНОЖЕСТВЕННОГО  ЧИСЛА</vt:lpstr>
      <vt:lpstr>ОСОБЕННОСТИ В ОБРАЗОВАНИИ МНОЖЕСТВЕННОГО  ЧИСЛА</vt:lpstr>
      <vt:lpstr>ОСОБЕННОСТИ В ОБРАЗОВАНИИ МНОЖЕСТВЕННОГО  ЧИСЛА</vt:lpstr>
      <vt:lpstr>ОСОБЕННОСТИ В ОБРАЗОВАНИИ МНОЖЕСТВЕННОГО  ЧИСЛА</vt:lpstr>
      <vt:lpstr>ОСОБЕННОСТИ В ОБРАЗОВАНИИ МНОЖЕСТВЕННОГО  ЧИСЛА</vt:lpstr>
      <vt:lpstr>ИСКЛЮЧЕНИЯ</vt:lpstr>
      <vt:lpstr>          ЗАДАНИЕ 1. Образуйте формы множественного числа.  </vt:lpstr>
      <vt:lpstr>ТАБЛИЦА ОКОНЧАНИЙ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Plural of Nouns</dc:title>
  <dc:creator>Lilia</dc:creator>
  <cp:lastModifiedBy>Админ</cp:lastModifiedBy>
  <cp:revision>50</cp:revision>
  <dcterms:created xsi:type="dcterms:W3CDTF">2013-09-03T10:48:18Z</dcterms:created>
  <dcterms:modified xsi:type="dcterms:W3CDTF">2015-04-28T10:49:15Z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